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7" r:id="rId2"/>
    <p:sldId id="258" r:id="rId3"/>
    <p:sldId id="259" r:id="rId4"/>
    <p:sldId id="260" r:id="rId5"/>
    <p:sldId id="261" r:id="rId6"/>
    <p:sldId id="262" r:id="rId7"/>
    <p:sldId id="263" r:id="rId8"/>
    <p:sldId id="264" r:id="rId9"/>
    <p:sldId id="265"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44"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3/28/2019</a:t>
            </a:fld>
            <a:endParaRPr lang="en-US" dirty="0"/>
          </a:p>
        </p:txBody>
      </p:sp>
      <p:sp>
        <p:nvSpPr>
          <p:cNvPr id="5" name="Rectangle 5"/>
          <p:cNvSpPr>
            <a:spLocks noGrp="1" noChangeArrowheads="1"/>
          </p:cNvSpPr>
          <p:nvPr>
            <p:ph type="ftr" sz="quarter" idx="11"/>
          </p:nvPr>
        </p:nvSpPr>
        <p:spPr>
          <a:ln/>
        </p:spPr>
        <p:txBody>
          <a:bodyPr/>
          <a:lstStyle>
            <a:lvl1pPr>
              <a:defRPr/>
            </a:lvl1pPr>
          </a:lstStyle>
          <a:p>
            <a:endParaRPr lang="en-US" dirty="0"/>
          </a:p>
        </p:txBody>
      </p:sp>
      <p:sp>
        <p:nvSpPr>
          <p:cNvPr id="6"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2120247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3/28/2019</a:t>
            </a:fld>
            <a:endParaRPr lang="en-US" dirty="0"/>
          </a:p>
        </p:txBody>
      </p:sp>
      <p:sp>
        <p:nvSpPr>
          <p:cNvPr id="5" name="Rectangle 5"/>
          <p:cNvSpPr>
            <a:spLocks noGrp="1" noChangeArrowheads="1"/>
          </p:cNvSpPr>
          <p:nvPr>
            <p:ph type="ftr" sz="quarter" idx="11"/>
          </p:nvPr>
        </p:nvSpPr>
        <p:spPr>
          <a:ln/>
        </p:spPr>
        <p:txBody>
          <a:bodyPr/>
          <a:lstStyle>
            <a:lvl1pPr>
              <a:defRPr/>
            </a:lvl1pPr>
          </a:lstStyle>
          <a:p>
            <a:endParaRPr lang="en-US" dirty="0"/>
          </a:p>
        </p:txBody>
      </p:sp>
      <p:sp>
        <p:nvSpPr>
          <p:cNvPr id="6"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5554141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4639"/>
            <a:ext cx="27432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09600" y="274639"/>
            <a:ext cx="80264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3/28/2019</a:t>
            </a:fld>
            <a:endParaRPr lang="en-US" dirty="0"/>
          </a:p>
        </p:txBody>
      </p:sp>
      <p:sp>
        <p:nvSpPr>
          <p:cNvPr id="5" name="Rectangle 5"/>
          <p:cNvSpPr>
            <a:spLocks noGrp="1" noChangeArrowheads="1"/>
          </p:cNvSpPr>
          <p:nvPr>
            <p:ph type="ftr" sz="quarter" idx="11"/>
          </p:nvPr>
        </p:nvSpPr>
        <p:spPr>
          <a:ln/>
        </p:spPr>
        <p:txBody>
          <a:bodyPr/>
          <a:lstStyle>
            <a:lvl1pPr>
              <a:defRPr/>
            </a:lvl1pPr>
          </a:lstStyle>
          <a:p>
            <a:endParaRPr lang="en-US" dirty="0"/>
          </a:p>
        </p:txBody>
      </p:sp>
      <p:sp>
        <p:nvSpPr>
          <p:cNvPr id="6"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46960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3/28/2019</a:t>
            </a:fld>
            <a:endParaRPr lang="en-US" dirty="0"/>
          </a:p>
        </p:txBody>
      </p:sp>
      <p:sp>
        <p:nvSpPr>
          <p:cNvPr id="5" name="Rectangle 5"/>
          <p:cNvSpPr>
            <a:spLocks noGrp="1" noChangeArrowheads="1"/>
          </p:cNvSpPr>
          <p:nvPr>
            <p:ph type="ftr" sz="quarter" idx="11"/>
          </p:nvPr>
        </p:nvSpPr>
        <p:spPr>
          <a:ln/>
        </p:spPr>
        <p:txBody>
          <a:bodyPr/>
          <a:lstStyle>
            <a:lvl1pPr>
              <a:defRPr/>
            </a:lvl1pPr>
          </a:lstStyle>
          <a:p>
            <a:endParaRPr lang="en-US" dirty="0"/>
          </a:p>
        </p:txBody>
      </p:sp>
      <p:sp>
        <p:nvSpPr>
          <p:cNvPr id="6"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3657691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1" y="1709739"/>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1" y="4589464"/>
            <a:ext cx="105156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3/28/2019</a:t>
            </a:fld>
            <a:endParaRPr lang="en-US" dirty="0"/>
          </a:p>
        </p:txBody>
      </p:sp>
      <p:sp>
        <p:nvSpPr>
          <p:cNvPr id="5" name="Rectangle 5"/>
          <p:cNvSpPr>
            <a:spLocks noGrp="1" noChangeArrowheads="1"/>
          </p:cNvSpPr>
          <p:nvPr>
            <p:ph type="ftr" sz="quarter" idx="11"/>
          </p:nvPr>
        </p:nvSpPr>
        <p:spPr>
          <a:ln/>
        </p:spPr>
        <p:txBody>
          <a:bodyPr/>
          <a:lstStyle>
            <a:lvl1pPr>
              <a:defRPr/>
            </a:lvl1pPr>
          </a:lstStyle>
          <a:p>
            <a:endParaRPr lang="en-US" dirty="0"/>
          </a:p>
        </p:txBody>
      </p:sp>
      <p:sp>
        <p:nvSpPr>
          <p:cNvPr id="6"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26298601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09600" y="1600201"/>
            <a:ext cx="53848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97600" y="1600201"/>
            <a:ext cx="53848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3/28/2019</a:t>
            </a:fld>
            <a:endParaRPr lang="en-US" dirty="0"/>
          </a:p>
        </p:txBody>
      </p:sp>
      <p:sp>
        <p:nvSpPr>
          <p:cNvPr id="6" name="Rectangle 5"/>
          <p:cNvSpPr>
            <a:spLocks noGrp="1" noChangeArrowheads="1"/>
          </p:cNvSpPr>
          <p:nvPr>
            <p:ph type="ftr" sz="quarter" idx="11"/>
          </p:nvPr>
        </p:nvSpPr>
        <p:spPr>
          <a:ln/>
        </p:spPr>
        <p:txBody>
          <a:bodyPr/>
          <a:lstStyle>
            <a:lvl1pPr>
              <a:defRPr/>
            </a:lvl1pPr>
          </a:lstStyle>
          <a:p>
            <a:endParaRPr lang="en-US" dirty="0"/>
          </a:p>
        </p:txBody>
      </p:sp>
      <p:sp>
        <p:nvSpPr>
          <p:cNvPr id="7"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326790524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40317" y="365126"/>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40318" y="1681163"/>
            <a:ext cx="5158316"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40318" y="2505075"/>
            <a:ext cx="5158316"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71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71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3/28/2019</a:t>
            </a:fld>
            <a:endParaRPr lang="en-US" dirty="0"/>
          </a:p>
        </p:txBody>
      </p:sp>
      <p:sp>
        <p:nvSpPr>
          <p:cNvPr id="8" name="Rectangle 5"/>
          <p:cNvSpPr>
            <a:spLocks noGrp="1" noChangeArrowheads="1"/>
          </p:cNvSpPr>
          <p:nvPr>
            <p:ph type="ftr" sz="quarter" idx="11"/>
          </p:nvPr>
        </p:nvSpPr>
        <p:spPr>
          <a:ln/>
        </p:spPr>
        <p:txBody>
          <a:bodyPr/>
          <a:lstStyle>
            <a:lvl1pPr>
              <a:defRPr/>
            </a:lvl1pPr>
          </a:lstStyle>
          <a:p>
            <a:endParaRPr lang="en-US" dirty="0"/>
          </a:p>
        </p:txBody>
      </p:sp>
      <p:sp>
        <p:nvSpPr>
          <p:cNvPr id="9"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83640388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3/28/2019</a:t>
            </a:fld>
            <a:endParaRPr lang="en-US" dirty="0"/>
          </a:p>
        </p:txBody>
      </p:sp>
      <p:sp>
        <p:nvSpPr>
          <p:cNvPr id="4" name="Rectangle 5"/>
          <p:cNvSpPr>
            <a:spLocks noGrp="1" noChangeArrowheads="1"/>
          </p:cNvSpPr>
          <p:nvPr>
            <p:ph type="ftr" sz="quarter" idx="11"/>
          </p:nvPr>
        </p:nvSpPr>
        <p:spPr>
          <a:ln/>
        </p:spPr>
        <p:txBody>
          <a:bodyPr/>
          <a:lstStyle>
            <a:lvl1pPr>
              <a:defRPr/>
            </a:lvl1pPr>
          </a:lstStyle>
          <a:p>
            <a:endParaRPr lang="en-US" dirty="0"/>
          </a:p>
        </p:txBody>
      </p:sp>
      <p:sp>
        <p:nvSpPr>
          <p:cNvPr id="5"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31146674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3/28/2019</a:t>
            </a:fld>
            <a:endParaRPr lang="en-US" dirty="0"/>
          </a:p>
        </p:txBody>
      </p:sp>
      <p:sp>
        <p:nvSpPr>
          <p:cNvPr id="3" name="Rectangle 5"/>
          <p:cNvSpPr>
            <a:spLocks noGrp="1" noChangeArrowheads="1"/>
          </p:cNvSpPr>
          <p:nvPr>
            <p:ph type="ftr" sz="quarter" idx="11"/>
          </p:nvPr>
        </p:nvSpPr>
        <p:spPr>
          <a:ln/>
        </p:spPr>
        <p:txBody>
          <a:bodyPr/>
          <a:lstStyle>
            <a:lvl1pPr>
              <a:defRPr/>
            </a:lvl1pPr>
          </a:lstStyle>
          <a:p>
            <a:endParaRPr lang="en-US" dirty="0"/>
          </a:p>
        </p:txBody>
      </p:sp>
      <p:sp>
        <p:nvSpPr>
          <p:cNvPr id="4"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235493183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40318" y="457200"/>
            <a:ext cx="393276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717" y="987426"/>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40318" y="2057400"/>
            <a:ext cx="393276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3/28/2019</a:t>
            </a:fld>
            <a:endParaRPr lang="en-US" dirty="0"/>
          </a:p>
        </p:txBody>
      </p:sp>
      <p:sp>
        <p:nvSpPr>
          <p:cNvPr id="6" name="Rectangle 5"/>
          <p:cNvSpPr>
            <a:spLocks noGrp="1" noChangeArrowheads="1"/>
          </p:cNvSpPr>
          <p:nvPr>
            <p:ph type="ftr" sz="quarter" idx="11"/>
          </p:nvPr>
        </p:nvSpPr>
        <p:spPr>
          <a:ln/>
        </p:spPr>
        <p:txBody>
          <a:bodyPr/>
          <a:lstStyle>
            <a:lvl1pPr>
              <a:defRPr/>
            </a:lvl1pPr>
          </a:lstStyle>
          <a:p>
            <a:endParaRPr lang="en-US" dirty="0"/>
          </a:p>
        </p:txBody>
      </p:sp>
      <p:sp>
        <p:nvSpPr>
          <p:cNvPr id="7"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208883424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40318" y="457200"/>
            <a:ext cx="393276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717" y="987426"/>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dirty="0" smtClean="0"/>
              <a:t>Click icon to add picture</a:t>
            </a:r>
          </a:p>
        </p:txBody>
      </p:sp>
      <p:sp>
        <p:nvSpPr>
          <p:cNvPr id="4" name="Text Placeholder 3"/>
          <p:cNvSpPr>
            <a:spLocks noGrp="1"/>
          </p:cNvSpPr>
          <p:nvPr>
            <p:ph type="body" sz="half" idx="2"/>
          </p:nvPr>
        </p:nvSpPr>
        <p:spPr>
          <a:xfrm>
            <a:off x="840318" y="2057400"/>
            <a:ext cx="393276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3/28/2019</a:t>
            </a:fld>
            <a:endParaRPr lang="en-US" dirty="0"/>
          </a:p>
        </p:txBody>
      </p:sp>
      <p:sp>
        <p:nvSpPr>
          <p:cNvPr id="6" name="Rectangle 5"/>
          <p:cNvSpPr>
            <a:spLocks noGrp="1" noChangeArrowheads="1"/>
          </p:cNvSpPr>
          <p:nvPr>
            <p:ph type="ftr" sz="quarter" idx="11"/>
          </p:nvPr>
        </p:nvSpPr>
        <p:spPr>
          <a:ln/>
        </p:spPr>
        <p:txBody>
          <a:bodyPr/>
          <a:lstStyle>
            <a:lvl1pPr>
              <a:defRPr/>
            </a:lvl1pPr>
          </a:lstStyle>
          <a:p>
            <a:endParaRPr lang="en-US" dirty="0"/>
          </a:p>
        </p:txBody>
      </p:sp>
      <p:sp>
        <p:nvSpPr>
          <p:cNvPr id="7"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24459493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0">
          <a:blip r:embed="rId13"/>
          <a:srcRect/>
          <a:stretch>
            <a:fillRect/>
          </a:stretch>
        </a:blip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09600" y="274638"/>
            <a:ext cx="109728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s-ES" smtClean="0"/>
              <a:t>Haga clic para cambiar el estilo de título	</a:t>
            </a:r>
          </a:p>
        </p:txBody>
      </p:sp>
      <p:sp>
        <p:nvSpPr>
          <p:cNvPr id="1027" name="Rectangle 3"/>
          <p:cNvSpPr>
            <a:spLocks noGrp="1" noChangeArrowheads="1"/>
          </p:cNvSpPr>
          <p:nvPr>
            <p:ph type="body" idx="1"/>
          </p:nvPr>
        </p:nvSpPr>
        <p:spPr bwMode="auto">
          <a:xfrm>
            <a:off x="609600" y="1600201"/>
            <a:ext cx="109728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p>
        </p:txBody>
      </p:sp>
      <p:sp>
        <p:nvSpPr>
          <p:cNvPr id="1028" name="Rectangle 4"/>
          <p:cNvSpPr>
            <a:spLocks noGrp="1" noChangeArrowheads="1"/>
          </p:cNvSpPr>
          <p:nvPr>
            <p:ph type="dt" sz="half" idx="2"/>
          </p:nvPr>
        </p:nvSpPr>
        <p:spPr bwMode="auto">
          <a:xfrm>
            <a:off x="609600" y="6245225"/>
            <a:ext cx="28448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400"/>
            </a:lvl1pPr>
          </a:lstStyle>
          <a:p>
            <a:fld id="{3A762FA9-8BAA-4A7C-A3E7-1C6F15CE79A9}" type="datetimeFigureOut">
              <a:rPr lang="en-US" smtClean="0"/>
              <a:t>3/28/2019</a:t>
            </a:fld>
            <a:endParaRPr lang="en-US" dirty="0"/>
          </a:p>
        </p:txBody>
      </p:sp>
      <p:sp>
        <p:nvSpPr>
          <p:cNvPr id="1029" name="Rectangle 5"/>
          <p:cNvSpPr>
            <a:spLocks noGrp="1" noChangeArrowheads="1"/>
          </p:cNvSpPr>
          <p:nvPr>
            <p:ph type="ftr" sz="quarter" idx="3"/>
          </p:nvPr>
        </p:nvSpPr>
        <p:spPr bwMode="auto">
          <a:xfrm>
            <a:off x="4165600" y="6245225"/>
            <a:ext cx="38608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eaLnBrk="1" hangingPunct="1">
              <a:defRPr sz="1400"/>
            </a:lvl1pPr>
          </a:lstStyle>
          <a:p>
            <a:endParaRPr lang="en-US" dirty="0"/>
          </a:p>
        </p:txBody>
      </p:sp>
      <p:sp>
        <p:nvSpPr>
          <p:cNvPr id="1030" name="Rectangle 6"/>
          <p:cNvSpPr>
            <a:spLocks noGrp="1" noChangeArrowheads="1"/>
          </p:cNvSpPr>
          <p:nvPr>
            <p:ph type="sldNum" sz="quarter" idx="4"/>
          </p:nvPr>
        </p:nvSpPr>
        <p:spPr bwMode="auto">
          <a:xfrm>
            <a:off x="8737600" y="6245225"/>
            <a:ext cx="28448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400"/>
            </a:lvl1pPr>
          </a:lstStyle>
          <a:p>
            <a:fld id="{8A467063-40E6-45CE-AFC7-24359D216BA3}" type="slidenum">
              <a:rPr lang="en-US" smtClean="0"/>
              <a:t>‹#›</a:t>
            </a:fld>
            <a:endParaRPr lang="en-US" dirty="0"/>
          </a:p>
        </p:txBody>
      </p:sp>
    </p:spTree>
    <p:extLst>
      <p:ext uri="{BB962C8B-B14F-4D97-AF65-F5344CB8AC3E}">
        <p14:creationId xmlns:p14="http://schemas.microsoft.com/office/powerpoint/2010/main" val="54457402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rtl="0" eaLnBrk="1" fontAlgn="base" hangingPunct="1">
        <a:spcBef>
          <a:spcPct val="0"/>
        </a:spcBef>
        <a:spcAft>
          <a:spcPct val="0"/>
        </a:spcAft>
        <a:defRPr sz="4400" kern="1200">
          <a:solidFill>
            <a:schemeClr val="tx2"/>
          </a:solidFill>
          <a:latin typeface="+mj-lt"/>
          <a:ea typeface="+mj-ea"/>
          <a:cs typeface="+mj-cs"/>
        </a:defRPr>
      </a:lvl1pPr>
      <a:lvl2pPr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2pPr>
      <a:lvl3pPr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3pPr>
      <a:lvl4pPr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4pPr>
      <a:lvl5pPr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5pPr>
      <a:lvl6pPr marL="457200"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6pPr>
      <a:lvl7pPr marL="914400"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7pPr>
      <a:lvl8pPr marL="1371600"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8pPr>
      <a:lvl9pPr marL="1828800"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9pPr>
    </p:titleStyle>
    <p:bodyStyle>
      <a:lvl1pPr marL="342900" indent="-342900" algn="l" rtl="0" eaLnBrk="1" fontAlgn="base" hangingPunct="1">
        <a:spcBef>
          <a:spcPct val="20000"/>
        </a:spcBef>
        <a:spcAft>
          <a:spcPct val="0"/>
        </a:spcAft>
        <a:buChar char="•"/>
        <a:defRPr sz="3200" kern="1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kern="1200">
          <a:solidFill>
            <a:schemeClr val="tx1"/>
          </a:solidFill>
          <a:latin typeface="+mn-lt"/>
          <a:ea typeface="+mn-ea"/>
          <a:cs typeface="+mn-cs"/>
        </a:defRPr>
      </a:lvl2pPr>
      <a:lvl3pPr marL="1143000" indent="-228600" algn="l" rtl="0" eaLnBrk="1" fontAlgn="base" hangingPunct="1">
        <a:spcBef>
          <a:spcPct val="20000"/>
        </a:spcBef>
        <a:spcAft>
          <a:spcPct val="0"/>
        </a:spcAft>
        <a:buChar char="•"/>
        <a:defRPr sz="2400" kern="1200">
          <a:solidFill>
            <a:schemeClr val="tx1"/>
          </a:solidFill>
          <a:latin typeface="+mn-lt"/>
          <a:ea typeface="+mn-ea"/>
          <a:cs typeface="+mn-cs"/>
        </a:defRPr>
      </a:lvl3pPr>
      <a:lvl4pPr marL="1600200" indent="-228600" algn="l" rtl="0" eaLnBrk="1" fontAlgn="base" hangingPunct="1">
        <a:spcBef>
          <a:spcPct val="20000"/>
        </a:spcBef>
        <a:spcAft>
          <a:spcPct val="0"/>
        </a:spcAft>
        <a:buChar char="–"/>
        <a:defRPr sz="2000" kern="1200">
          <a:solidFill>
            <a:schemeClr val="tx1"/>
          </a:solidFill>
          <a:latin typeface="+mn-lt"/>
          <a:ea typeface="+mn-ea"/>
          <a:cs typeface="+mn-cs"/>
        </a:defRPr>
      </a:lvl4pPr>
      <a:lvl5pPr marL="2057400" indent="-228600" algn="l" rtl="0" eaLnBrk="1" fontAlgn="base" hangingPunct="1">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Joint </a:t>
            </a:r>
            <a:r>
              <a:rPr lang="en-US" b="1" dirty="0"/>
              <a:t>Stock Company</a:t>
            </a:r>
            <a:endParaRPr lang="en-US" dirty="0"/>
          </a:p>
        </p:txBody>
      </p:sp>
      <p:sp>
        <p:nvSpPr>
          <p:cNvPr id="3" name="Content Placeholder 2"/>
          <p:cNvSpPr>
            <a:spLocks noGrp="1"/>
          </p:cNvSpPr>
          <p:nvPr>
            <p:ph idx="1"/>
          </p:nvPr>
        </p:nvSpPr>
        <p:spPr>
          <a:xfrm>
            <a:off x="218941" y="1600201"/>
            <a:ext cx="11363459" cy="4525963"/>
          </a:xfrm>
        </p:spPr>
        <p:txBody>
          <a:bodyPr/>
          <a:lstStyle/>
          <a:p>
            <a:pPr marL="0" indent="0">
              <a:buNone/>
            </a:pPr>
            <a:r>
              <a:rPr lang="en-US" sz="2400" dirty="0"/>
              <a:t>In the modern times the business and industry has been developed on a large scale the capital required for such industry and trade is huge which cannot be accumulated either in a sole proprietorship or a partnership </a:t>
            </a:r>
            <a:r>
              <a:rPr lang="en-US" sz="2400" dirty="0" smtClean="0"/>
              <a:t>organization,</a:t>
            </a:r>
          </a:p>
          <a:p>
            <a:pPr marL="0" indent="0">
              <a:buNone/>
            </a:pPr>
            <a:r>
              <a:rPr lang="en-US" sz="2400" dirty="0" smtClean="0"/>
              <a:t>As </a:t>
            </a:r>
            <a:r>
              <a:rPr lang="en-US" sz="2400" dirty="0"/>
              <a:t>a result of this change, a new form of organization has become quite popular in modern times which are known as Joint Stock Company. It is normally defined as;</a:t>
            </a:r>
            <a:br>
              <a:rPr lang="en-US" sz="2400" dirty="0"/>
            </a:br>
            <a:r>
              <a:rPr lang="en-US" sz="2400" dirty="0"/>
              <a:t/>
            </a:r>
            <a:br>
              <a:rPr lang="en-US" sz="2400" dirty="0"/>
            </a:br>
            <a:r>
              <a:rPr lang="en-US" sz="2400" i="1" dirty="0"/>
              <a:t>“An association of many person who contribute money or money’s worth to common stock or employ it in some trade and business, and who share profit or loss arising from there.”</a:t>
            </a:r>
            <a:r>
              <a:rPr lang="en-US" i="1" dirty="0"/>
              <a:t/>
            </a:r>
            <a:br>
              <a:rPr lang="en-US" i="1" dirty="0"/>
            </a:br>
            <a:r>
              <a:rPr lang="en-US" dirty="0"/>
              <a:t/>
            </a:r>
            <a:br>
              <a:rPr lang="en-US" dirty="0"/>
            </a:br>
            <a:endParaRPr lang="en-US" dirty="0"/>
          </a:p>
        </p:txBody>
      </p:sp>
    </p:spTree>
    <p:extLst>
      <p:ext uri="{BB962C8B-B14F-4D97-AF65-F5344CB8AC3E}">
        <p14:creationId xmlns:p14="http://schemas.microsoft.com/office/powerpoint/2010/main" val="162474106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4000" b="1" dirty="0"/>
              <a:t>FORMATION OF JOINT STOCK COMPANY</a:t>
            </a:r>
            <a:endParaRPr lang="en-US" sz="4000" dirty="0"/>
          </a:p>
        </p:txBody>
      </p:sp>
      <p:sp>
        <p:nvSpPr>
          <p:cNvPr id="3" name="Content Placeholder 2"/>
          <p:cNvSpPr>
            <a:spLocks noGrp="1"/>
          </p:cNvSpPr>
          <p:nvPr>
            <p:ph idx="1"/>
          </p:nvPr>
        </p:nvSpPr>
        <p:spPr/>
        <p:txBody>
          <a:bodyPr/>
          <a:lstStyle/>
          <a:p>
            <a:endParaRPr lang="en-US" sz="2400" dirty="0" smtClean="0"/>
          </a:p>
          <a:p>
            <a:r>
              <a:rPr lang="en-US" sz="2400" dirty="0" smtClean="0"/>
              <a:t>All </a:t>
            </a:r>
            <a:r>
              <a:rPr lang="en-US" sz="2400" dirty="0"/>
              <a:t>the joint stock companies whether public or private are governed by the company’s ordinance 1984 and must be formed according to the procedures laid down in that act</a:t>
            </a:r>
            <a:r>
              <a:rPr lang="en-US" sz="2400" dirty="0" smtClean="0"/>
              <a:t>. </a:t>
            </a:r>
          </a:p>
          <a:p>
            <a:r>
              <a:rPr lang="en-US" sz="2400" dirty="0" smtClean="0"/>
              <a:t>For </a:t>
            </a:r>
            <a:r>
              <a:rPr lang="en-US" sz="2400" dirty="0"/>
              <a:t>the formulation of Joint Stock Company the </a:t>
            </a:r>
            <a:r>
              <a:rPr lang="en-US" sz="2400" dirty="0" smtClean="0"/>
              <a:t>following </a:t>
            </a:r>
            <a:r>
              <a:rPr lang="en-US" sz="2400" dirty="0"/>
              <a:t>document must be submitted to the registrar, joint stock Company;</a:t>
            </a:r>
            <a:endParaRPr lang="en-US" sz="2400" dirty="0"/>
          </a:p>
        </p:txBody>
      </p:sp>
    </p:spTree>
    <p:extLst>
      <p:ext uri="{BB962C8B-B14F-4D97-AF65-F5344CB8AC3E}">
        <p14:creationId xmlns:p14="http://schemas.microsoft.com/office/powerpoint/2010/main" val="1416065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601125"/>
          </a:xfrm>
        </p:spPr>
        <p:txBody>
          <a:bodyPr/>
          <a:lstStyle/>
          <a:p>
            <a:r>
              <a:rPr lang="en-US" dirty="0" smtClean="0"/>
              <a:t>Continue……</a:t>
            </a:r>
            <a:endParaRPr lang="en-US" dirty="0"/>
          </a:p>
        </p:txBody>
      </p:sp>
      <p:sp>
        <p:nvSpPr>
          <p:cNvPr id="3" name="Content Placeholder 2"/>
          <p:cNvSpPr>
            <a:spLocks noGrp="1"/>
          </p:cNvSpPr>
          <p:nvPr>
            <p:ph idx="1"/>
          </p:nvPr>
        </p:nvSpPr>
        <p:spPr>
          <a:xfrm>
            <a:off x="103031" y="1043189"/>
            <a:ext cx="11990231" cy="5082975"/>
          </a:xfrm>
        </p:spPr>
        <p:txBody>
          <a:bodyPr/>
          <a:lstStyle/>
          <a:p>
            <a:pPr marL="457200" indent="-457200">
              <a:buFont typeface="+mj-lt"/>
              <a:buAutoNum type="arabicPeriod"/>
            </a:pPr>
            <a:r>
              <a:rPr lang="en-US" sz="2000" dirty="0" smtClean="0"/>
              <a:t>The </a:t>
            </a:r>
            <a:r>
              <a:rPr lang="en-US" sz="2000" dirty="0"/>
              <a:t>list of directors along with their </a:t>
            </a:r>
            <a:r>
              <a:rPr lang="en-US" sz="2000" dirty="0" smtClean="0"/>
              <a:t>address.</a:t>
            </a:r>
          </a:p>
          <a:p>
            <a:pPr marL="457200" indent="-457200">
              <a:buFont typeface="+mj-lt"/>
              <a:buAutoNum type="arabicPeriod"/>
            </a:pPr>
            <a:r>
              <a:rPr lang="en-US" sz="2000" dirty="0" smtClean="0"/>
              <a:t>The </a:t>
            </a:r>
            <a:r>
              <a:rPr lang="en-US" sz="2000" dirty="0"/>
              <a:t>memorandum of association on which at least 7 person, who are promoters should sign in case of </a:t>
            </a:r>
            <a:r>
              <a:rPr lang="en-US" sz="2000" dirty="0" smtClean="0"/>
              <a:t>public </a:t>
            </a:r>
            <a:r>
              <a:rPr lang="en-US" sz="2000" dirty="0"/>
              <a:t>limited company and two in case of private limited company. In addition of this it is also essential for the, to purchase the qualification </a:t>
            </a:r>
            <a:r>
              <a:rPr lang="en-US" sz="2000" dirty="0" smtClean="0"/>
              <a:t>share.</a:t>
            </a:r>
          </a:p>
          <a:p>
            <a:pPr marL="457200" indent="-457200">
              <a:buFont typeface="+mj-lt"/>
              <a:buAutoNum type="arabicPeriod"/>
            </a:pPr>
            <a:r>
              <a:rPr lang="en-US" sz="2000" dirty="0" smtClean="0"/>
              <a:t>Articles </a:t>
            </a:r>
            <a:r>
              <a:rPr lang="en-US" sz="2000" dirty="0"/>
              <a:t>of association duly signed a memorandum of </a:t>
            </a:r>
            <a:r>
              <a:rPr lang="en-US" sz="2000" dirty="0" smtClean="0"/>
              <a:t>association.</a:t>
            </a:r>
            <a:endParaRPr lang="en-US" sz="2000" dirty="0"/>
          </a:p>
          <a:p>
            <a:pPr marL="457200" indent="-457200">
              <a:buFont typeface="+mj-lt"/>
              <a:buAutoNum type="arabicPeriod"/>
            </a:pPr>
            <a:r>
              <a:rPr lang="en-US" sz="2000" dirty="0" smtClean="0"/>
              <a:t>The </a:t>
            </a:r>
            <a:r>
              <a:rPr lang="en-US" sz="2000" dirty="0"/>
              <a:t>consent of all the directors to act as </a:t>
            </a:r>
            <a:r>
              <a:rPr lang="en-US" sz="2000" dirty="0" smtClean="0"/>
              <a:t>directors.</a:t>
            </a:r>
            <a:endParaRPr lang="en-US" sz="2000" dirty="0"/>
          </a:p>
          <a:p>
            <a:pPr marL="457200" indent="-457200">
              <a:buFont typeface="+mj-lt"/>
              <a:buAutoNum type="arabicPeriod"/>
            </a:pPr>
            <a:r>
              <a:rPr lang="en-US" sz="2000" dirty="0" smtClean="0"/>
              <a:t>A </a:t>
            </a:r>
            <a:r>
              <a:rPr lang="en-US" sz="2000" dirty="0"/>
              <a:t>formal declaration by the secretary that all the formalities are duly </a:t>
            </a:r>
            <a:r>
              <a:rPr lang="en-US" sz="2000" dirty="0" smtClean="0"/>
              <a:t>completed.</a:t>
            </a:r>
            <a:endParaRPr lang="en-US" sz="2000" dirty="0"/>
          </a:p>
          <a:p>
            <a:pPr marL="457200" indent="-457200">
              <a:buFont typeface="+mj-lt"/>
              <a:buAutoNum type="arabicPeriod"/>
            </a:pPr>
            <a:r>
              <a:rPr lang="en-US" sz="2000" dirty="0" smtClean="0"/>
              <a:t>A </a:t>
            </a:r>
            <a:r>
              <a:rPr lang="en-US" sz="2000" dirty="0"/>
              <a:t>statement of normal capital.</a:t>
            </a:r>
            <a:br>
              <a:rPr lang="en-US" sz="2000" dirty="0"/>
            </a:br>
            <a:endParaRPr lang="en-US" sz="2000" dirty="0" smtClean="0"/>
          </a:p>
          <a:p>
            <a:pPr marL="0" indent="0">
              <a:buNone/>
            </a:pPr>
            <a:r>
              <a:rPr lang="en-US" sz="2000" dirty="0" smtClean="0"/>
              <a:t>Along </a:t>
            </a:r>
            <a:r>
              <a:rPr lang="en-US" sz="2000" dirty="0"/>
              <a:t>with the above documents, registration fees, which varies with the amount of share capital is paid off to the treasury.</a:t>
            </a:r>
            <a:br>
              <a:rPr lang="en-US" sz="2000" dirty="0"/>
            </a:br>
            <a:r>
              <a:rPr lang="en-US" sz="2000" dirty="0"/>
              <a:t>When the registrar of the joint stock companies is satisfied from all the formalities he will enter the name of the company in the register and will issue a certificate of incorporation</a:t>
            </a:r>
            <a:r>
              <a:rPr lang="en-US" dirty="0"/>
              <a:t>. </a:t>
            </a:r>
            <a:endParaRPr lang="en-US" dirty="0"/>
          </a:p>
        </p:txBody>
      </p:sp>
    </p:spTree>
    <p:extLst>
      <p:ext uri="{BB962C8B-B14F-4D97-AF65-F5344CB8AC3E}">
        <p14:creationId xmlns:p14="http://schemas.microsoft.com/office/powerpoint/2010/main" val="288418355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i="1" dirty="0"/>
              <a:t>ADVANTAGES OF JOINT STOCK COMPANY</a:t>
            </a:r>
            <a:endParaRPr lang="en-US" sz="3600" dirty="0"/>
          </a:p>
        </p:txBody>
      </p:sp>
      <p:sp>
        <p:nvSpPr>
          <p:cNvPr id="3" name="Content Placeholder 2"/>
          <p:cNvSpPr>
            <a:spLocks noGrp="1"/>
          </p:cNvSpPr>
          <p:nvPr>
            <p:ph idx="1"/>
          </p:nvPr>
        </p:nvSpPr>
        <p:spPr>
          <a:xfrm>
            <a:off x="115910" y="1210615"/>
            <a:ext cx="11466490" cy="4928428"/>
          </a:xfrm>
        </p:spPr>
        <p:txBody>
          <a:bodyPr/>
          <a:lstStyle/>
          <a:p>
            <a:endParaRPr lang="en-US" sz="2000" dirty="0" smtClean="0"/>
          </a:p>
          <a:p>
            <a:r>
              <a:rPr lang="en-US" sz="2000" dirty="0" smtClean="0"/>
              <a:t>HUGE </a:t>
            </a:r>
            <a:r>
              <a:rPr lang="en-US" sz="2000" dirty="0"/>
              <a:t>AMMOUNT OF </a:t>
            </a:r>
            <a:r>
              <a:rPr lang="en-US" sz="2000" dirty="0" smtClean="0"/>
              <a:t>CAPITAL</a:t>
            </a:r>
          </a:p>
          <a:p>
            <a:r>
              <a:rPr lang="en-US" sz="2000" dirty="0" smtClean="0"/>
              <a:t>ALL </a:t>
            </a:r>
            <a:r>
              <a:rPr lang="en-US" sz="2000" dirty="0"/>
              <a:t>PEOPLE CAN </a:t>
            </a:r>
            <a:r>
              <a:rPr lang="en-US" sz="2000" dirty="0"/>
              <a:t>INVEST</a:t>
            </a:r>
          </a:p>
          <a:p>
            <a:r>
              <a:rPr lang="en-US" sz="2000" dirty="0" smtClean="0"/>
              <a:t>LIMITED </a:t>
            </a:r>
            <a:r>
              <a:rPr lang="en-US" sz="2000" dirty="0"/>
              <a:t>LIABILITIES OF </a:t>
            </a:r>
            <a:r>
              <a:rPr lang="en-US" sz="2000" dirty="0"/>
              <a:t>SHAREHOLDERS</a:t>
            </a:r>
          </a:p>
          <a:p>
            <a:r>
              <a:rPr lang="en-US" sz="2000" dirty="0" smtClean="0"/>
              <a:t>EFFICIENT </a:t>
            </a:r>
            <a:r>
              <a:rPr lang="en-US" sz="2000" dirty="0"/>
              <a:t>MANAGEMENT</a:t>
            </a:r>
          </a:p>
          <a:p>
            <a:r>
              <a:rPr lang="en-US" sz="2000" dirty="0" smtClean="0"/>
              <a:t>STABILITY </a:t>
            </a:r>
            <a:r>
              <a:rPr lang="en-US" sz="2000" dirty="0"/>
              <a:t>OF </a:t>
            </a:r>
            <a:r>
              <a:rPr lang="en-US" sz="2000" dirty="0"/>
              <a:t>BUSINESS</a:t>
            </a:r>
          </a:p>
          <a:p>
            <a:r>
              <a:rPr lang="en-US" sz="2000" dirty="0" smtClean="0"/>
              <a:t>EASE </a:t>
            </a:r>
            <a:r>
              <a:rPr lang="en-US" sz="2000" dirty="0"/>
              <a:t>OF </a:t>
            </a:r>
            <a:r>
              <a:rPr lang="en-US" sz="2000" dirty="0"/>
              <a:t>EXPANSION:</a:t>
            </a:r>
          </a:p>
          <a:p>
            <a:r>
              <a:rPr lang="en-US" sz="2000" dirty="0" smtClean="0"/>
              <a:t>EASY </a:t>
            </a:r>
            <a:r>
              <a:rPr lang="en-US" sz="2000" dirty="0"/>
              <a:t>TRANSFERABILITY OF </a:t>
            </a:r>
            <a:r>
              <a:rPr lang="en-US" sz="2000" dirty="0"/>
              <a:t>SHARE</a:t>
            </a:r>
          </a:p>
          <a:p>
            <a:r>
              <a:rPr lang="en-US" sz="2000" dirty="0" smtClean="0"/>
              <a:t>LEGAL </a:t>
            </a:r>
            <a:r>
              <a:rPr lang="en-US" sz="2000" dirty="0"/>
              <a:t>ENTITY</a:t>
            </a:r>
          </a:p>
          <a:p>
            <a:r>
              <a:rPr lang="en-US" sz="2000" dirty="0"/>
              <a:t>TAX </a:t>
            </a:r>
            <a:r>
              <a:rPr lang="en-US" sz="2000" dirty="0"/>
              <a:t>CONCESSIONS</a:t>
            </a:r>
          </a:p>
          <a:p>
            <a:r>
              <a:rPr lang="en-US" sz="2000" dirty="0"/>
              <a:t>MASS PRODUCTION</a:t>
            </a:r>
            <a:endParaRPr lang="en-US" sz="2000" dirty="0"/>
          </a:p>
        </p:txBody>
      </p:sp>
    </p:spTree>
    <p:extLst>
      <p:ext uri="{BB962C8B-B14F-4D97-AF65-F5344CB8AC3E}">
        <p14:creationId xmlns:p14="http://schemas.microsoft.com/office/powerpoint/2010/main" val="235614563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i="1" dirty="0" smtClean="0"/>
              <a:t>DISADVANTAGES </a:t>
            </a:r>
            <a:r>
              <a:rPr lang="en-US" sz="3600" b="1" i="1" dirty="0"/>
              <a:t>OF JOINT STOCK COMPANY</a:t>
            </a:r>
            <a:endParaRPr lang="en-US" sz="3600" dirty="0"/>
          </a:p>
        </p:txBody>
      </p:sp>
      <p:sp>
        <p:nvSpPr>
          <p:cNvPr id="3" name="Content Placeholder 2"/>
          <p:cNvSpPr>
            <a:spLocks noGrp="1"/>
          </p:cNvSpPr>
          <p:nvPr>
            <p:ph idx="1"/>
          </p:nvPr>
        </p:nvSpPr>
        <p:spPr/>
        <p:txBody>
          <a:bodyPr/>
          <a:lstStyle/>
          <a:p>
            <a:endParaRPr lang="en-US" sz="2400" dirty="0" smtClean="0"/>
          </a:p>
          <a:p>
            <a:r>
              <a:rPr lang="en-US" sz="2400" dirty="0" smtClean="0"/>
              <a:t>DIFFICULTY </a:t>
            </a:r>
            <a:r>
              <a:rPr lang="en-US" sz="2400" dirty="0"/>
              <a:t>IN </a:t>
            </a:r>
            <a:r>
              <a:rPr lang="en-US" sz="2400" dirty="0"/>
              <a:t>FORMATION</a:t>
            </a:r>
          </a:p>
          <a:p>
            <a:r>
              <a:rPr lang="en-US" sz="2400" dirty="0"/>
              <a:t>SEPARATION OF OWNERSHIP FROM </a:t>
            </a:r>
            <a:r>
              <a:rPr lang="en-US" sz="2400" dirty="0"/>
              <a:t>CONTROL</a:t>
            </a:r>
          </a:p>
          <a:p>
            <a:r>
              <a:rPr lang="en-US" sz="2400" dirty="0"/>
              <a:t>LACK OF PERSONAL </a:t>
            </a:r>
            <a:r>
              <a:rPr lang="en-US" sz="2400" dirty="0"/>
              <a:t>INTEREST</a:t>
            </a:r>
          </a:p>
          <a:p>
            <a:r>
              <a:rPr lang="en-US" sz="2400" dirty="0"/>
              <a:t>LACK OF </a:t>
            </a:r>
            <a:r>
              <a:rPr lang="en-US" sz="2400" dirty="0"/>
              <a:t>SECRECY</a:t>
            </a:r>
          </a:p>
          <a:p>
            <a:r>
              <a:rPr lang="en-US" sz="2400" dirty="0"/>
              <a:t>CORRUPTION</a:t>
            </a:r>
          </a:p>
          <a:p>
            <a:r>
              <a:rPr lang="en-US" sz="2400" dirty="0"/>
              <a:t>DIVIDED </a:t>
            </a:r>
            <a:r>
              <a:rPr lang="en-US" sz="2400" dirty="0"/>
              <a:t>RESPONSIBILITIES</a:t>
            </a:r>
          </a:p>
          <a:p>
            <a:endParaRPr lang="en-US" dirty="0"/>
          </a:p>
        </p:txBody>
      </p:sp>
    </p:spTree>
    <p:extLst>
      <p:ext uri="{BB962C8B-B14F-4D97-AF65-F5344CB8AC3E}">
        <p14:creationId xmlns:p14="http://schemas.microsoft.com/office/powerpoint/2010/main" val="407620566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a:t>Prospectus</a:t>
            </a:r>
            <a:endParaRPr lang="en-US"/>
          </a:p>
        </p:txBody>
      </p:sp>
      <p:sp>
        <p:nvSpPr>
          <p:cNvPr id="3" name="Content Placeholder 2"/>
          <p:cNvSpPr>
            <a:spLocks noGrp="1"/>
          </p:cNvSpPr>
          <p:nvPr>
            <p:ph idx="1"/>
          </p:nvPr>
        </p:nvSpPr>
        <p:spPr>
          <a:xfrm>
            <a:off x="103031" y="1417639"/>
            <a:ext cx="11912958" cy="4708526"/>
          </a:xfrm>
        </p:spPr>
        <p:txBody>
          <a:bodyPr/>
          <a:lstStyle/>
          <a:p>
            <a:r>
              <a:rPr lang="en-US" sz="2000" dirty="0"/>
              <a:t>After the company have been registered, it promoters take upon themselves the task of making the existence of the company known, as widely as possible and inviting the public to subscribe to its share so that the company may have sufficient capital to commence its business. </a:t>
            </a:r>
          </a:p>
          <a:p>
            <a:pPr marL="0" indent="0">
              <a:buNone/>
            </a:pPr>
            <a:endParaRPr lang="en-US" sz="2000" dirty="0"/>
          </a:p>
          <a:p>
            <a:r>
              <a:rPr lang="en-US" sz="2000" dirty="0"/>
              <a:t>This is done by preparation and issuing of another document known as prospectus. Only a public limited company issues the prospectus.</a:t>
            </a:r>
            <a:br>
              <a:rPr lang="en-US" sz="2000" dirty="0"/>
            </a:br>
            <a:endParaRPr lang="en-US" sz="2000" dirty="0"/>
          </a:p>
          <a:p>
            <a:r>
              <a:rPr lang="en-US" sz="2000" dirty="0"/>
              <a:t>A prospectus cannot be issued to public limited company unless a copy of it has been filed with registrars and every prospectus must state that a copy of prospectus have been filed with the registrar.</a:t>
            </a:r>
          </a:p>
          <a:p>
            <a:endParaRPr lang="en-US" dirty="0"/>
          </a:p>
        </p:txBody>
      </p:sp>
    </p:spTree>
    <p:extLst>
      <p:ext uri="{BB962C8B-B14F-4D97-AF65-F5344CB8AC3E}">
        <p14:creationId xmlns:p14="http://schemas.microsoft.com/office/powerpoint/2010/main" val="13765377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a:t>OBJECT OF PROSPECTUS</a:t>
            </a:r>
            <a:endParaRPr lang="en-US"/>
          </a:p>
        </p:txBody>
      </p:sp>
      <p:sp>
        <p:nvSpPr>
          <p:cNvPr id="3" name="Content Placeholder 2"/>
          <p:cNvSpPr>
            <a:spLocks noGrp="1"/>
          </p:cNvSpPr>
          <p:nvPr>
            <p:ph idx="1"/>
          </p:nvPr>
        </p:nvSpPr>
        <p:spPr>
          <a:xfrm>
            <a:off x="128789" y="1600201"/>
            <a:ext cx="11912957" cy="4525963"/>
          </a:xfrm>
        </p:spPr>
        <p:txBody>
          <a:bodyPr/>
          <a:lstStyle/>
          <a:p>
            <a:r>
              <a:rPr lang="en-US" sz="2400" dirty="0" smtClean="0"/>
              <a:t>To </a:t>
            </a:r>
            <a:r>
              <a:rPr lang="en-US" sz="2400" dirty="0"/>
              <a:t>inform the public about the newly formed </a:t>
            </a:r>
            <a:r>
              <a:rPr lang="en-US" sz="2400" dirty="0" smtClean="0"/>
              <a:t>company.</a:t>
            </a:r>
          </a:p>
          <a:p>
            <a:r>
              <a:rPr lang="en-US" sz="2400" dirty="0" smtClean="0"/>
              <a:t>To </a:t>
            </a:r>
            <a:r>
              <a:rPr lang="en-US" sz="2400" dirty="0"/>
              <a:t>create firm believes and confidence in the minds of the prospective investors and to induce them to invest their saving to the </a:t>
            </a:r>
            <a:r>
              <a:rPr lang="en-US" sz="2400" dirty="0" smtClean="0"/>
              <a:t>company.</a:t>
            </a:r>
          </a:p>
          <a:p>
            <a:r>
              <a:rPr lang="en-US" sz="2400" dirty="0" smtClean="0"/>
              <a:t>To </a:t>
            </a:r>
            <a:r>
              <a:rPr lang="en-US" sz="2400" dirty="0"/>
              <a:t>assure investor that the information, terms and condition specified in the prospectus are reliable and backed by relevant documents which are kept in the company </a:t>
            </a:r>
            <a:r>
              <a:rPr lang="en-US" sz="2400" dirty="0" smtClean="0"/>
              <a:t>ordinance.</a:t>
            </a:r>
          </a:p>
          <a:p>
            <a:r>
              <a:rPr lang="en-US" sz="2400" dirty="0" smtClean="0"/>
              <a:t>To </a:t>
            </a:r>
            <a:r>
              <a:rPr lang="en-US" sz="2400" dirty="0"/>
              <a:t>express the director’s liabilities for information served in the </a:t>
            </a:r>
            <a:r>
              <a:rPr lang="en-US" sz="2400" dirty="0" smtClean="0"/>
              <a:t>prospectus.</a:t>
            </a:r>
          </a:p>
          <a:p>
            <a:r>
              <a:rPr lang="en-US" sz="2400" dirty="0" smtClean="0"/>
              <a:t>To </a:t>
            </a:r>
            <a:r>
              <a:rPr lang="en-US" sz="2400" dirty="0"/>
              <a:t>describe prospectus of company and advantages that one can gain by becoming the shareholder.</a:t>
            </a:r>
            <a:endParaRPr lang="en-US" sz="2400" dirty="0"/>
          </a:p>
        </p:txBody>
      </p:sp>
    </p:spTree>
    <p:extLst>
      <p:ext uri="{BB962C8B-B14F-4D97-AF65-F5344CB8AC3E}">
        <p14:creationId xmlns:p14="http://schemas.microsoft.com/office/powerpoint/2010/main" val="287712618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871582"/>
          </a:xfrm>
        </p:spPr>
        <p:txBody>
          <a:bodyPr/>
          <a:lstStyle/>
          <a:p>
            <a:r>
              <a:rPr lang="en-US" sz="3600" b="1" i="1" dirty="0" smtClean="0"/>
              <a:t>CONTENTS OF </a:t>
            </a:r>
            <a:r>
              <a:rPr lang="en-US" sz="3600" b="1" i="1" dirty="0"/>
              <a:t>PROSPECTUS</a:t>
            </a:r>
            <a:endParaRPr lang="en-US" sz="3600" dirty="0"/>
          </a:p>
        </p:txBody>
      </p:sp>
      <p:sp>
        <p:nvSpPr>
          <p:cNvPr id="3" name="Content Placeholder 2"/>
          <p:cNvSpPr>
            <a:spLocks noGrp="1"/>
          </p:cNvSpPr>
          <p:nvPr>
            <p:ph idx="1"/>
          </p:nvPr>
        </p:nvSpPr>
        <p:spPr>
          <a:xfrm>
            <a:off x="206062" y="1390919"/>
            <a:ext cx="11376338" cy="4735246"/>
          </a:xfrm>
        </p:spPr>
        <p:txBody>
          <a:bodyPr/>
          <a:lstStyle/>
          <a:p>
            <a:pPr marL="0" indent="0">
              <a:buNone/>
            </a:pPr>
            <a:r>
              <a:rPr lang="en-US" sz="1800" dirty="0"/>
              <a:t>Generally the prospectus contained the following: </a:t>
            </a:r>
            <a:endParaRPr lang="en-US" sz="1800" dirty="0" smtClean="0"/>
          </a:p>
          <a:p>
            <a:pPr>
              <a:buFont typeface="+mj-lt"/>
              <a:buAutoNum type="arabicPeriod"/>
            </a:pPr>
            <a:r>
              <a:rPr lang="en-US" sz="1800" dirty="0" smtClean="0"/>
              <a:t>Name </a:t>
            </a:r>
            <a:r>
              <a:rPr lang="en-US" sz="1800" dirty="0"/>
              <a:t>and object of </a:t>
            </a:r>
            <a:r>
              <a:rPr lang="en-US" sz="1800" dirty="0" smtClean="0"/>
              <a:t>company</a:t>
            </a:r>
            <a:endParaRPr lang="en-US" sz="1800" dirty="0"/>
          </a:p>
          <a:p>
            <a:pPr>
              <a:buFont typeface="+mj-lt"/>
              <a:buAutoNum type="arabicPeriod"/>
            </a:pPr>
            <a:r>
              <a:rPr lang="en-US" sz="1800" dirty="0" smtClean="0"/>
              <a:t>Name</a:t>
            </a:r>
            <a:r>
              <a:rPr lang="en-US" sz="1800" dirty="0"/>
              <a:t>, address and occupation of the signatories to the memorandum of association and article of association along with the number of shares purchased by </a:t>
            </a:r>
            <a:r>
              <a:rPr lang="en-US" sz="1800" dirty="0" smtClean="0"/>
              <a:t>them.</a:t>
            </a:r>
            <a:endParaRPr lang="en-US" sz="1800" dirty="0"/>
          </a:p>
          <a:p>
            <a:pPr>
              <a:buFont typeface="+mj-lt"/>
              <a:buAutoNum type="arabicPeriod"/>
            </a:pPr>
            <a:r>
              <a:rPr lang="en-US" sz="1800" dirty="0" smtClean="0"/>
              <a:t>Directors </a:t>
            </a:r>
            <a:r>
              <a:rPr lang="en-US" sz="1800" dirty="0"/>
              <a:t>qualification shares and remuneration of directors for their </a:t>
            </a:r>
            <a:r>
              <a:rPr lang="en-US" sz="1800" dirty="0" smtClean="0"/>
              <a:t>service.</a:t>
            </a:r>
            <a:endParaRPr lang="en-US" sz="1800" dirty="0"/>
          </a:p>
          <a:p>
            <a:pPr>
              <a:buFont typeface="+mj-lt"/>
              <a:buAutoNum type="arabicPeriod"/>
            </a:pPr>
            <a:r>
              <a:rPr lang="en-US" sz="1800" dirty="0" smtClean="0"/>
              <a:t>The </a:t>
            </a:r>
            <a:r>
              <a:rPr lang="en-US" sz="1800" dirty="0"/>
              <a:t>name, addresses, occupation of directors, managing directors and other officers together with their description. </a:t>
            </a:r>
            <a:endParaRPr lang="en-US" sz="1800" dirty="0" smtClean="0"/>
          </a:p>
          <a:p>
            <a:pPr>
              <a:buFont typeface="+mj-lt"/>
              <a:buAutoNum type="arabicPeriod"/>
            </a:pPr>
            <a:r>
              <a:rPr lang="en-US" sz="1800" dirty="0" smtClean="0"/>
              <a:t>The </a:t>
            </a:r>
            <a:r>
              <a:rPr lang="en-US" sz="1800" dirty="0"/>
              <a:t>name and address of the </a:t>
            </a:r>
            <a:r>
              <a:rPr lang="en-US" sz="1800" dirty="0" smtClean="0"/>
              <a:t>auditors.</a:t>
            </a:r>
            <a:endParaRPr lang="en-US" sz="1800" dirty="0"/>
          </a:p>
          <a:p>
            <a:pPr>
              <a:buFont typeface="+mj-lt"/>
              <a:buAutoNum type="arabicPeriod"/>
            </a:pPr>
            <a:r>
              <a:rPr lang="en-US" sz="1800" dirty="0" smtClean="0"/>
              <a:t>The </a:t>
            </a:r>
            <a:r>
              <a:rPr lang="en-US" sz="1800" dirty="0"/>
              <a:t>name and address of the bankers where accounts of the company has been </a:t>
            </a:r>
            <a:r>
              <a:rPr lang="en-US" sz="1800" dirty="0" smtClean="0"/>
              <a:t>kept.</a:t>
            </a:r>
            <a:endParaRPr lang="en-US" sz="1800" dirty="0"/>
          </a:p>
          <a:p>
            <a:pPr>
              <a:buFont typeface="+mj-lt"/>
              <a:buAutoNum type="arabicPeriod"/>
            </a:pPr>
            <a:r>
              <a:rPr lang="en-US" sz="1800" dirty="0" smtClean="0"/>
              <a:t>The </a:t>
            </a:r>
            <a:r>
              <a:rPr lang="en-US" sz="1800" dirty="0"/>
              <a:t>minimum subscription on which the director may proceed to allot share to general </a:t>
            </a:r>
            <a:r>
              <a:rPr lang="en-US" sz="1800" dirty="0" smtClean="0"/>
              <a:t>public.</a:t>
            </a:r>
            <a:endParaRPr lang="en-US" sz="1800" dirty="0"/>
          </a:p>
          <a:p>
            <a:pPr>
              <a:buFont typeface="+mj-lt"/>
              <a:buAutoNum type="arabicPeriod"/>
            </a:pPr>
            <a:r>
              <a:rPr lang="en-US" sz="1800" dirty="0" smtClean="0"/>
              <a:t>Share </a:t>
            </a:r>
            <a:r>
              <a:rPr lang="en-US" sz="1800" dirty="0"/>
              <a:t>capital, with number of share, their face </a:t>
            </a:r>
            <a:r>
              <a:rPr lang="en-US" sz="1800" dirty="0" smtClean="0"/>
              <a:t>values</a:t>
            </a:r>
            <a:endParaRPr lang="en-US" sz="1800" dirty="0"/>
          </a:p>
          <a:p>
            <a:pPr>
              <a:buFont typeface="+mj-lt"/>
              <a:buAutoNum type="arabicPeriod"/>
            </a:pPr>
            <a:r>
              <a:rPr lang="en-US" sz="1800" dirty="0" smtClean="0"/>
              <a:t>The </a:t>
            </a:r>
            <a:r>
              <a:rPr lang="en-US" sz="1800" dirty="0"/>
              <a:t>name and address and occupation of vendors of any property purchased by the company and the amount paid or payable in cash shares </a:t>
            </a:r>
            <a:endParaRPr lang="en-US" sz="1800" dirty="0"/>
          </a:p>
          <a:p>
            <a:pPr marL="0" indent="0">
              <a:buNone/>
            </a:pPr>
            <a:endParaRPr lang="en-US" dirty="0"/>
          </a:p>
        </p:txBody>
      </p:sp>
    </p:spTree>
    <p:extLst>
      <p:ext uri="{BB962C8B-B14F-4D97-AF65-F5344CB8AC3E}">
        <p14:creationId xmlns:p14="http://schemas.microsoft.com/office/powerpoint/2010/main" val="224221456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Continue….</a:t>
            </a:r>
            <a:endParaRPr lang="en-US" dirty="0"/>
          </a:p>
        </p:txBody>
      </p:sp>
      <p:sp>
        <p:nvSpPr>
          <p:cNvPr id="3" name="Content Placeholder 2"/>
          <p:cNvSpPr>
            <a:spLocks noGrp="1"/>
          </p:cNvSpPr>
          <p:nvPr>
            <p:ph idx="1"/>
          </p:nvPr>
        </p:nvSpPr>
        <p:spPr>
          <a:xfrm>
            <a:off x="141668" y="1600201"/>
            <a:ext cx="11887200" cy="4525963"/>
          </a:xfrm>
        </p:spPr>
        <p:txBody>
          <a:bodyPr/>
          <a:lstStyle/>
          <a:p>
            <a:pPr marL="0" indent="0">
              <a:buNone/>
            </a:pPr>
            <a:r>
              <a:rPr lang="en-US" sz="1800" dirty="0" smtClean="0"/>
              <a:t>8. The </a:t>
            </a:r>
            <a:r>
              <a:rPr lang="en-US" sz="1800" dirty="0"/>
              <a:t>amount estimated or preliminary expense and person by whom any of these expense have been paid or </a:t>
            </a:r>
            <a:r>
              <a:rPr lang="en-US" sz="1800" dirty="0" smtClean="0"/>
              <a:t>payable.</a:t>
            </a:r>
          </a:p>
          <a:p>
            <a:pPr marL="0" indent="0">
              <a:buNone/>
            </a:pPr>
            <a:r>
              <a:rPr lang="en-US" sz="1800" dirty="0" smtClean="0"/>
              <a:t>9.  The </a:t>
            </a:r>
            <a:r>
              <a:rPr lang="en-US" sz="1800" dirty="0"/>
              <a:t>voting rights and meeting of the company.</a:t>
            </a:r>
          </a:p>
          <a:p>
            <a:pPr>
              <a:buAutoNum type="arabicPeriod" startAt="10"/>
            </a:pPr>
            <a:r>
              <a:rPr lang="en-US" sz="1800" dirty="0" smtClean="0"/>
              <a:t>The </a:t>
            </a:r>
            <a:r>
              <a:rPr lang="en-US" sz="1800" dirty="0"/>
              <a:t>number of founder or promoters of company and the extent of their interest in profit and property of the </a:t>
            </a:r>
            <a:r>
              <a:rPr lang="en-US" sz="1800" dirty="0" smtClean="0"/>
              <a:t>company.</a:t>
            </a:r>
          </a:p>
          <a:p>
            <a:pPr>
              <a:buAutoNum type="arabicPeriod" startAt="10"/>
            </a:pPr>
            <a:r>
              <a:rPr lang="en-US" sz="1800" dirty="0" smtClean="0"/>
              <a:t>Particulars </a:t>
            </a:r>
            <a:r>
              <a:rPr lang="en-US" sz="1800" dirty="0"/>
              <a:t>of any contracts entered into the </a:t>
            </a:r>
            <a:r>
              <a:rPr lang="en-US" sz="1800" dirty="0" smtClean="0"/>
              <a:t>prospectus.</a:t>
            </a:r>
          </a:p>
          <a:p>
            <a:pPr>
              <a:buAutoNum type="arabicPeriod" startAt="10"/>
            </a:pPr>
            <a:r>
              <a:rPr lang="en-US" sz="1800" dirty="0" smtClean="0"/>
              <a:t>Any </a:t>
            </a:r>
            <a:r>
              <a:rPr lang="en-US" sz="1800" dirty="0"/>
              <a:t>provision for payment of brokerage and commission to brokers and commission </a:t>
            </a:r>
            <a:r>
              <a:rPr lang="en-US" sz="1800" dirty="0" smtClean="0"/>
              <a:t>agents.</a:t>
            </a:r>
          </a:p>
          <a:p>
            <a:pPr>
              <a:buAutoNum type="arabicPeriod" startAt="10"/>
            </a:pPr>
            <a:r>
              <a:rPr lang="en-US" sz="1800" dirty="0" smtClean="0"/>
              <a:t>Full </a:t>
            </a:r>
            <a:r>
              <a:rPr lang="en-US" sz="1800" dirty="0"/>
              <a:t>particulars of interest if any of directors or promoters and whether any amount is payable to the directors for their services or </a:t>
            </a:r>
            <a:r>
              <a:rPr lang="en-US" sz="1800" dirty="0" smtClean="0"/>
              <a:t>not.</a:t>
            </a:r>
          </a:p>
          <a:p>
            <a:pPr>
              <a:buAutoNum type="arabicPeriod" startAt="10"/>
            </a:pPr>
            <a:r>
              <a:rPr lang="en-US" sz="1800" smtClean="0"/>
              <a:t>A </a:t>
            </a:r>
            <a:r>
              <a:rPr lang="en-US" sz="1800" dirty="0"/>
              <a:t>declaration that a copy of prospectus has been filed with the registrar, before the issue of prospectus.</a:t>
            </a:r>
          </a:p>
          <a:p>
            <a:endParaRPr lang="en-US" dirty="0"/>
          </a:p>
        </p:txBody>
      </p:sp>
    </p:spTree>
    <p:extLst>
      <p:ext uri="{BB962C8B-B14F-4D97-AF65-F5344CB8AC3E}">
        <p14:creationId xmlns:p14="http://schemas.microsoft.com/office/powerpoint/2010/main" val="1444154256"/>
      </p:ext>
    </p:extLst>
  </p:cSld>
  <p:clrMapOvr>
    <a:masterClrMapping/>
  </p:clrMapOvr>
</p:sld>
</file>

<file path=ppt/theme/theme1.xml><?xml version="1.0" encoding="utf-8"?>
<a:theme xmlns:a="http://schemas.openxmlformats.org/drawingml/2006/main" name="Diseño predeterminado">
  <a:themeElements>
    <a:clrScheme name="Diseño predeterminad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iseño predeterminado">
      <a:majorFont>
        <a:latin typeface="Arial"/>
        <a:ea typeface=""/>
        <a:cs typeface="Arial"/>
      </a:majorFont>
      <a:minorFont>
        <a:latin typeface="Arial"/>
        <a:ea typeface=""/>
        <a:cs typeface="Arial"/>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Diseño predeterminad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iseño predeterminado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iseño predeterminado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iseño predeterminado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iseño predeterminado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iseño predeterminado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iseño predeterminado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iseño predeterminado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iseño predeterminado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iseño predeterminado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iseño predeterminado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iseño predeterminado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Commencement of New Business</Template>
  <TotalTime>195</TotalTime>
  <Words>730</Words>
  <Application>Microsoft Office PowerPoint</Application>
  <PresentationFormat>Widescreen</PresentationFormat>
  <Paragraphs>65</Paragraphs>
  <Slides>9</Slides>
  <Notes>0</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9</vt:i4>
      </vt:variant>
    </vt:vector>
  </HeadingPairs>
  <TitlesOfParts>
    <vt:vector size="11" baseType="lpstr">
      <vt:lpstr>Arial</vt:lpstr>
      <vt:lpstr>Diseño predeterminado</vt:lpstr>
      <vt:lpstr>Joint Stock Company</vt:lpstr>
      <vt:lpstr>FORMATION OF JOINT STOCK COMPANY</vt:lpstr>
      <vt:lpstr>Continue……</vt:lpstr>
      <vt:lpstr>ADVANTAGES OF JOINT STOCK COMPANY</vt:lpstr>
      <vt:lpstr>DISADVANTAGES OF JOINT STOCK COMPANY</vt:lpstr>
      <vt:lpstr>Prospectus</vt:lpstr>
      <vt:lpstr>OBJECT OF PROSPECTUS</vt:lpstr>
      <vt:lpstr>CONTENTS OF PROSPECTUS</vt:lpstr>
      <vt:lpstr>Continue….</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Types of Organization </dc:title>
  <dc:creator>Ch Umair</dc:creator>
  <cp:lastModifiedBy>Ch Umair</cp:lastModifiedBy>
  <cp:revision>49</cp:revision>
  <dcterms:created xsi:type="dcterms:W3CDTF">2019-03-15T10:16:13Z</dcterms:created>
  <dcterms:modified xsi:type="dcterms:W3CDTF">2019-03-28T15:25:02Z</dcterms:modified>
</cp:coreProperties>
</file>

<file path=docProps/thumbnail.jpeg>
</file>